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01_27228529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7" r:id="rId5"/>
  </p:sldIdLst>
  <p:sldSz cx="32404050" cy="43205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838423-67B7-9D7F-1C18-0D7CC374F376}" name="Taegon Kim" initials="TK" userId="5fa37c0036c5ad0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B"/>
    <a:srgbClr val="F7E1EB"/>
    <a:srgbClr val="A62E68"/>
    <a:srgbClr val="EDBDD5"/>
    <a:srgbClr val="6C1E43"/>
    <a:srgbClr val="F6503B"/>
    <a:srgbClr val="E0CAEC"/>
    <a:srgbClr val="AD76CC"/>
    <a:srgbClr val="56296E"/>
    <a:srgbClr val="C59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>
        <p:scale>
          <a:sx n="25" d="100"/>
          <a:sy n="25" d="100"/>
        </p:scale>
        <p:origin x="2838" y="-9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omments/modernComment_101_272285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3B1020-A1B1-47A8-A4D8-29919EAD7939}" authorId="{6E838423-67B7-9D7F-1C18-0D7CC374F376}" created="2022-11-01T06:49:57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6573737" sldId="257"/>
      <ac:grpSpMk id="4" creationId="{37E180E3-8C7E-D6D2-69F0-F5490A194A39}"/>
    </ac:deMkLst>
    <p188:txBody>
      <a:bodyPr/>
      <a:lstStyle/>
      <a:p>
        <a:r>
          <a:rPr lang="ko-KR" altLang="en-US"/>
          <a:t>영문명이 바뀌었습니다. 최근 엠블럼을 써주세요. 이건 내가 수정한겁니다.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7070887"/>
            <a:ext cx="27543443" cy="1504188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2692839"/>
            <a:ext cx="24303038" cy="10431301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19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17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300288"/>
            <a:ext cx="6987123" cy="366145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300288"/>
            <a:ext cx="20556319" cy="366145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4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10771359"/>
            <a:ext cx="27948493" cy="17972243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8913626"/>
            <a:ext cx="27948493" cy="9451178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82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6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300297"/>
            <a:ext cx="27948493" cy="83510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10591327"/>
            <a:ext cx="13708430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5781973"/>
            <a:ext cx="13708430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10591327"/>
            <a:ext cx="13775942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5781973"/>
            <a:ext cx="13775942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9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3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5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6220787"/>
            <a:ext cx="16404550" cy="30703838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6220787"/>
            <a:ext cx="16404550" cy="30703838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0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300297"/>
            <a:ext cx="27948493" cy="835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1501438"/>
            <a:ext cx="27948493" cy="2741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40045014"/>
            <a:ext cx="10936367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5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18.png"/><Relationship Id="rId27" Type="http://schemas.microsoft.com/office/2018/10/relationships/comments" Target="../comments/modernComment_101_272285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385B21E-D075-4BD5-A10B-174A3580A200}"/>
              </a:ext>
            </a:extLst>
          </p:cNvPr>
          <p:cNvSpPr/>
          <p:nvPr/>
        </p:nvSpPr>
        <p:spPr>
          <a:xfrm>
            <a:off x="5409686" y="22110241"/>
            <a:ext cx="10453294" cy="510715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667374" y="19899910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44131" y="7460482"/>
            <a:ext cx="15655914" cy="29575057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033228" y="702562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268096" y="41913465"/>
            <a:ext cx="31828305" cy="109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   				 </a:t>
            </a:r>
          </a:p>
          <a:p>
            <a:pPr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																																																							       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7154591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0298" y="37135777"/>
            <a:ext cx="31859170" cy="457958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497913" y="38170123"/>
                  <a:ext cx="3688576" cy="693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109189" y="475303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05212" y="12230443"/>
            <a:ext cx="15721012" cy="24773265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800912" y="1894791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655" y="692609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8834801" y="6994369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117" y="482814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651936" y="17053181"/>
            <a:ext cx="15165913" cy="476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Two Channel System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센서에서 환경 값을 받아 오면서 환경 조절 장치를 제어하도록 신호를 보내줘야 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단일 시스템으로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시도해보았으나 매초마다 신호가 교환되는 과정에서 간섭 및 지연효과로 병목현상이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입력 신호는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관리하도록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출력신호는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우노에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구축하여 제어하였다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(Fig. 2).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16" r="6304" b="13984"/>
          <a:stretch/>
        </p:blipFill>
        <p:spPr>
          <a:xfrm>
            <a:off x="16973139" y="30049586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6578476" y="3584503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7.  </a:t>
            </a:r>
            <a:r>
              <a:rPr lang="ko-KR" altLang="en-US" sz="2800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 파일럿 시스템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8641759" y="35915548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380071" y="22291630"/>
            <a:ext cx="4935173" cy="4251734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464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64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011230" y="26773706"/>
            <a:ext cx="4984626" cy="5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502842" y="27430320"/>
            <a:ext cx="8621761" cy="5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     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724974" y="22291630"/>
            <a:ext cx="8694213" cy="4750254"/>
            <a:chOff x="22170722" y="19473664"/>
            <a:chExt cx="8563735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131723" y="2165336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522521" y="19969372"/>
              <a:ext cx="2892876" cy="15466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387837" y="21674151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047839" y="23853379"/>
            <a:ext cx="671285" cy="2052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51938" y="13753151"/>
            <a:ext cx="15165912" cy="3141873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Growth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프로그래밍 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센서 추가 및 제어장치 알고리즘 수정이 제한적이거나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86415" y="857251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통해 기능을 제공하므로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사용자는 프로그램을 설치하지 않고 미니 챔버에 접근 가능하며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환경 센서 모니터링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환경조절장치의 제어가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776215" y="12476675"/>
            <a:ext cx="10344090" cy="393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Teachable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Machine (Google)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을 이용하여 식물의 생육단계별 이미지를 학습시키고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학습된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활용하여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활용가능성을 검토하였다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아두이노의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카메라 모듈에서 실시간으로 수집되는 영상을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라즈베리파이에서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실시간으로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모델로 분석하여 생육단계를 판별한다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분석결과에 따라 적정환경이 결정되고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이에 따라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LED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광량조절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 제어할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396859" y="12585563"/>
            <a:ext cx="4362694" cy="3710963"/>
            <a:chOff x="27297633" y="29082318"/>
            <a:chExt cx="5022294" cy="4018459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26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Fig. 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67397" y="16881371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제어 알고리즘을 다음과 같이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 챔버에 적용하였다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카메라에 찍힌 영상을 기준으로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가 생육단계를 판별하고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이에 따라 아래 설정한 적정 조건으로 미니 챔버가 운영되는 것을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386377" y="18883087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</a:t>
              </a:r>
              <a:r>
                <a:rPr lang="ko-KR" altLang="en-US" b="1" dirty="0" err="1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77356"/>
              </p:ext>
            </p:extLst>
          </p:nvPr>
        </p:nvGraphicFramePr>
        <p:xfrm>
          <a:off x="25756190" y="20965120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165899" y="2422844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적정환경조건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741316" y="16442854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18042" y="25495014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</a:t>
            </a:r>
            <a:r>
              <a:rPr lang="en-US" altLang="ko-KR" sz="3000" b="1" i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lycopersicum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반응하는 특성을 고려하여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정도를 유지하도록 관수 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05900" y="31007602"/>
            <a:ext cx="11783768" cy="575783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626880" y="31143618"/>
            <a:ext cx="498462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 화면</a:t>
            </a:r>
            <a:b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</a:b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및 구동 영상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26880" y="38518187"/>
            <a:ext cx="31091219" cy="283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식물공장이 주목받는 시점에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챔버는 단순히 식물 재배생리 연구용 기기 뿐만 아니라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파일럿 시스템으로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식물공장의 환경제어 알고리즘을 개선하기 위한 기초 연구로 개방형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설계하고 구현하였다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자유롭게 센서 및 제어장치 추가가 가능한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각 단계에 따라 알맞은 환경조절을 룰기반으로 설정하여 운영되는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웹으로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을 구현하고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있도록 대시보드를 구현하여 제시하였다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또한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아두이노의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인공지능 카메라를 이용한 식물 생육 일지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병해충 조기 진단에 관한 연구 등으로 활용할 계획이다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9159664" y="33588866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9159665" y="33749508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578914" y="211644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578914" y="21877583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591767" y="225390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269168" y="33751484"/>
            <a:ext cx="1328130" cy="93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8835052" y="34750976"/>
            <a:ext cx="306438" cy="149365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30" y="33733539"/>
            <a:ext cx="817127" cy="8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407809" y="34547168"/>
            <a:ext cx="1003767" cy="10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697210" y="35220408"/>
            <a:ext cx="581737" cy="477365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557908" y="35299318"/>
            <a:ext cx="860350" cy="19594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326276" y="36081561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425" y="3774308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2" y="32250794"/>
            <a:ext cx="2857500" cy="2847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8118968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공급을 위한 공학적 노력이 이루어지고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식물공장은 외부 환경영향을 최소화하고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빛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온도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수분 등 식물 주변 생육 환경을 인위적으로 조절하여 작물성장의 최적조건을 제공함으로써 생산성을 최대화하는 기술이다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식물공장의 소형화 형태는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는 식물 질병 연구와 식물 재배 생리 연구에 사용되며 다양한 환경조건을 인위적으로 설정하여 식물체 반응을 연구할 수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이와 같은 연구는 시설 내 식물체 연구에 적합하지만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식물공장 시스템 자체를 개선하기 위한 실험장비는 부족한 실정이다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r>
              <a:rPr lang="ko-KR" altLang="en-US" sz="3000" b="1" dirty="0">
                <a:ea typeface="한컴산뜻돋움" panose="02000000000000000000"/>
              </a:rPr>
              <a:t> 본 연구에서는 식물공장의 제어장치 및 운영 알고리즘을 개선할 수 있도록 조작가능한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398508" y="26687402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459474" y="24373483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808366" y="22864910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741316" y="11791448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003422" y="31497139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283241" y="32839102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895886" y="29429746"/>
            <a:ext cx="5937372" cy="593737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518595" y="27497850"/>
            <a:ext cx="15226117" cy="361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Web-based Dashboard using Flask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사용자가 쉽게 환경 조절 장치를 제어할 수 있도록 대시보드를 개발하였다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대시보드는 환경 정보 및 제어가능한 장치를 직관적으로 확인할 수 있도록 </a:t>
            </a:r>
            <a:r>
              <a:rPr lang="en-US" altLang="ko-KR" sz="3000" b="1" dirty="0">
                <a:ea typeface="한컴산뜻돋움" panose="02000000000000000000" pitchFamily="2" charset="-127"/>
              </a:rPr>
              <a:t>UX/UI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카메라 모듈을 통해 인식된 이미지는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AI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모델을 통해 생육 단계를 판단하게 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생육단계에 따라 미리 설정된 적정 환경 값으로 시스템이 운영된다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대시보드에서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</a:t>
            </a:r>
            <a:r>
              <a:rPr lang="ko-KR" altLang="en-US" sz="3000" b="1" dirty="0">
                <a:ea typeface="한컴산뜻돋움" panose="02000000000000000000" pitchFamily="2" charset="-127"/>
              </a:rPr>
              <a:t>버튼이 생육단계에 따라 자동으로 조작되는 것을 확인할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비동기 자료교환은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ajax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86702E05-AD9A-48F2-8E28-EA1CD07E6EB6}"/>
              </a:ext>
            </a:extLst>
          </p:cNvPr>
          <p:cNvSpPr/>
          <p:nvPr/>
        </p:nvSpPr>
        <p:spPr>
          <a:xfrm>
            <a:off x="9528540" y="23300166"/>
            <a:ext cx="545345" cy="426738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화살표: 오른쪽 161">
            <a:extLst>
              <a:ext uri="{FF2B5EF4-FFF2-40B4-BE49-F238E27FC236}">
                <a16:creationId xmlns:a16="http://schemas.microsoft.com/office/drawing/2014/main" id="{8155915E-23B6-479F-9C62-9E0CD5B02BE9}"/>
              </a:ext>
            </a:extLst>
          </p:cNvPr>
          <p:cNvSpPr/>
          <p:nvPr/>
        </p:nvSpPr>
        <p:spPr>
          <a:xfrm rot="10800000">
            <a:off x="9220061" y="25644195"/>
            <a:ext cx="958029" cy="426738"/>
          </a:xfrm>
          <a:prstGeom prst="rightArrow">
            <a:avLst>
              <a:gd name="adj1" fmla="val 50000"/>
              <a:gd name="adj2" fmla="val 908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55717D1D-E761-43CE-B317-84CFFDB34041}"/>
              </a:ext>
            </a:extLst>
          </p:cNvPr>
          <p:cNvSpPr/>
          <p:nvPr/>
        </p:nvSpPr>
        <p:spPr>
          <a:xfrm rot="7358763">
            <a:off x="12869198" y="25438205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BEDA982F-E2DE-459B-A095-086191164957}"/>
              </a:ext>
            </a:extLst>
          </p:cNvPr>
          <p:cNvSpPr/>
          <p:nvPr/>
        </p:nvSpPr>
        <p:spPr>
          <a:xfrm rot="18158763">
            <a:off x="13147815" y="25534728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화살표: 오른쪽 171">
            <a:extLst>
              <a:ext uri="{FF2B5EF4-FFF2-40B4-BE49-F238E27FC236}">
                <a16:creationId xmlns:a16="http://schemas.microsoft.com/office/drawing/2014/main" id="{6268FCE9-3E26-4EB1-89A3-232154AA97A3}"/>
              </a:ext>
            </a:extLst>
          </p:cNvPr>
          <p:cNvSpPr/>
          <p:nvPr/>
        </p:nvSpPr>
        <p:spPr>
          <a:xfrm rot="14099008">
            <a:off x="12961205" y="23688251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BEA66475-B1A7-42F9-B493-9A94A8B6E95C}"/>
              </a:ext>
            </a:extLst>
          </p:cNvPr>
          <p:cNvSpPr/>
          <p:nvPr/>
        </p:nvSpPr>
        <p:spPr>
          <a:xfrm rot="3299008">
            <a:off x="13244609" y="23599587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AA7A8376-BEDE-478C-95AB-EACCCEB04695}"/>
              </a:ext>
            </a:extLst>
          </p:cNvPr>
          <p:cNvSpPr/>
          <p:nvPr/>
        </p:nvSpPr>
        <p:spPr>
          <a:xfrm>
            <a:off x="14517579" y="24637214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화살표: 오른쪽 176">
            <a:extLst>
              <a:ext uri="{FF2B5EF4-FFF2-40B4-BE49-F238E27FC236}">
                <a16:creationId xmlns:a16="http://schemas.microsoft.com/office/drawing/2014/main" id="{2660FE3D-60D2-4418-A05A-FF80AF5F789B}"/>
              </a:ext>
            </a:extLst>
          </p:cNvPr>
          <p:cNvSpPr/>
          <p:nvPr/>
        </p:nvSpPr>
        <p:spPr>
          <a:xfrm rot="10800000">
            <a:off x="14516069" y="24826338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E180E3-8C7E-D6D2-69F0-F5490A194A39}"/>
              </a:ext>
            </a:extLst>
          </p:cNvPr>
          <p:cNvGrpSpPr/>
          <p:nvPr/>
        </p:nvGrpSpPr>
        <p:grpSpPr>
          <a:xfrm>
            <a:off x="1326276" y="1543960"/>
            <a:ext cx="4671100" cy="5031733"/>
            <a:chOff x="1368661" y="1055426"/>
            <a:chExt cx="4110678" cy="4428044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6828A9D-A43E-77CC-13D2-C304C29C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701" b="78863"/>
            <a:stretch/>
          </p:blipFill>
          <p:spPr>
            <a:xfrm>
              <a:off x="1891642" y="1055426"/>
              <a:ext cx="3064716" cy="3091836"/>
            </a:xfrm>
            <a:prstGeom prst="rect">
              <a:avLst/>
            </a:prstGeom>
          </p:spPr>
        </p:pic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14F3CF-62DD-5F76-81ED-18C28FE82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0" b="78829"/>
            <a:stretch/>
          </p:blipFill>
          <p:spPr>
            <a:xfrm>
              <a:off x="1368661" y="4196499"/>
              <a:ext cx="4110678" cy="1286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7"/>
    </p:ext>
  </p:extLs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F5543-8856-4F29-B660-95A88FB40199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7097</TotalTime>
  <Words>1154</Words>
  <Application>Microsoft Office PowerPoint</Application>
  <PresentationFormat>사용자 지정</PresentationFormat>
  <Paragraphs>154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217</cp:revision>
  <dcterms:created xsi:type="dcterms:W3CDTF">2022-08-31T03:06:53Z</dcterms:created>
  <dcterms:modified xsi:type="dcterms:W3CDTF">2022-11-01T08:10:51Z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